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4" r:id="rId6"/>
    <p:sldId id="275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69" r:id="rId21"/>
  </p:sldIdLst>
  <p:sldSz cx="18288000" cy="10287000"/>
  <p:notesSz cx="6858000" cy="9144000"/>
  <p:embeddedFontLst>
    <p:embeddedFont>
      <p:font typeface="Montserrat" panose="020B060402020202020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bin Bold" panose="020B0604020202020204" charset="0"/>
      <p:regular r:id="rId28"/>
    </p:embeddedFont>
    <p:embeddedFont>
      <p:font typeface="Times New Roman" panose="02020603050405020304" pitchFamily="18" charset="0"/>
      <p:regular r:id="rId29"/>
    </p:embeddedFont>
    <p:embeddedFont>
      <p:font typeface="Arial" panose="020B0604020202020204" pitchFamily="34" charset="0"/>
      <p:regular r:id="rId30"/>
    </p:embeddedFont>
    <p:embeddedFont>
      <p:font typeface="Montserrat Bold" panose="020B0604020202020204" charset="0"/>
      <p:regular r:id="rId31"/>
    </p:embeddedFont>
    <p:embeddedFont>
      <p:font typeface="Cabin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92025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27558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1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0032" y="0"/>
            <a:ext cx="11177968" cy="10287000"/>
            <a:chOff x="0" y="0"/>
            <a:chExt cx="14903957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03958" cy="13716000"/>
            </a:xfrm>
            <a:custGeom>
              <a:avLst/>
              <a:gdLst/>
              <a:ahLst/>
              <a:cxnLst/>
              <a:rect l="l" t="t" r="r" b="b"/>
              <a:pathLst>
                <a:path w="14903958" h="13716000">
                  <a:moveTo>
                    <a:pt x="0" y="0"/>
                  </a:moveTo>
                  <a:lnTo>
                    <a:pt x="14903958" y="0"/>
                  </a:lnTo>
                  <a:lnTo>
                    <a:pt x="14903958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758034" y="1229383"/>
            <a:ext cx="5516413" cy="7828234"/>
            <a:chOff x="0" y="0"/>
            <a:chExt cx="7355217" cy="104376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55205" cy="10437622"/>
            </a:xfrm>
            <a:custGeom>
              <a:avLst/>
              <a:gdLst/>
              <a:ahLst/>
              <a:cxnLst/>
              <a:rect l="l" t="t" r="r" b="b"/>
              <a:pathLst>
                <a:path w="7355205" h="10437622">
                  <a:moveTo>
                    <a:pt x="0" y="0"/>
                  </a:moveTo>
                  <a:lnTo>
                    <a:pt x="7355205" y="0"/>
                  </a:lnTo>
                  <a:lnTo>
                    <a:pt x="7355205" y="10437622"/>
                  </a:lnTo>
                  <a:lnTo>
                    <a:pt x="0" y="10437622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-416809" y="5076825"/>
            <a:ext cx="9560714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21881">
            <a:off x="-2712374" y="411138"/>
            <a:ext cx="7482149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5400000">
            <a:off x="10065979" y="2925475"/>
            <a:ext cx="6900524" cy="4436051"/>
          </a:xfrm>
          <a:custGeom>
            <a:avLst/>
            <a:gdLst/>
            <a:ahLst/>
            <a:cxnLst/>
            <a:rect l="l" t="t" r="r" b="b"/>
            <a:pathLst>
              <a:path w="6900524" h="4436051">
                <a:moveTo>
                  <a:pt x="0" y="0"/>
                </a:moveTo>
                <a:lnTo>
                  <a:pt x="6900523" y="0"/>
                </a:lnTo>
                <a:lnTo>
                  <a:pt x="6900523" y="4436050"/>
                </a:lnTo>
                <a:lnTo>
                  <a:pt x="0" y="443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65454" y="1308088"/>
            <a:ext cx="7144724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Thiết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kế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phần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mềm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dựa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trên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mã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nguồn</a:t>
            </a:r>
            <a:r>
              <a:rPr lang="en-US" sz="64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400" dirty="0" err="1">
                <a:solidFill>
                  <a:srgbClr val="3B2F20"/>
                </a:solidFill>
                <a:latin typeface="Montserrat"/>
              </a:rPr>
              <a:t>mở</a:t>
            </a:r>
            <a:endParaRPr lang="en-US" sz="64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28737" y="5559401"/>
            <a:ext cx="9560714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2"/>
              </a:lnSpc>
            </a:pP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6000" b="1" spc="-84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spc="-84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6000" b="1" spc="-84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13516333" y="9734652"/>
            <a:ext cx="9820486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425123" y="8092938"/>
            <a:ext cx="9848619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 dirty="0">
                <a:solidFill>
                  <a:srgbClr val="3B2F20"/>
                </a:solidFill>
                <a:latin typeface="Montserrat Bold"/>
              </a:rPr>
              <a:t>GV: THS. PHẠM THỊ QUỲNH TRANG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85673" y="828675"/>
            <a:ext cx="14021403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9000">
                <a:solidFill>
                  <a:srgbClr val="3B2F20"/>
                </a:solidFill>
                <a:latin typeface="Montserrat"/>
              </a:rPr>
              <a:t>Thư viện Pandas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2614" y="2947997"/>
            <a:ext cx="8513064" cy="6310303"/>
            <a:chOff x="0" y="0"/>
            <a:chExt cx="11350752" cy="8413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350690" cy="8413707"/>
            </a:xfrm>
            <a:custGeom>
              <a:avLst/>
              <a:gdLst/>
              <a:ahLst/>
              <a:cxnLst/>
              <a:rect l="l" t="t" r="r" b="b"/>
              <a:pathLst>
                <a:path w="11350690" h="8413707">
                  <a:moveTo>
                    <a:pt x="0" y="0"/>
                  </a:moveTo>
                  <a:lnTo>
                    <a:pt x="11350690" y="0"/>
                  </a:lnTo>
                  <a:lnTo>
                    <a:pt x="11350690" y="8413707"/>
                  </a:lnTo>
                  <a:lnTo>
                    <a:pt x="0" y="8413707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27889" y="3275608"/>
            <a:ext cx="7402556" cy="5655079"/>
            <a:chOff x="0" y="0"/>
            <a:chExt cx="6557536" cy="50095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57489" cy="5009515"/>
            </a:xfrm>
            <a:custGeom>
              <a:avLst/>
              <a:gdLst/>
              <a:ahLst/>
              <a:cxnLst/>
              <a:rect l="l" t="t" r="r" b="b"/>
              <a:pathLst>
                <a:path w="6557489" h="5009515">
                  <a:moveTo>
                    <a:pt x="0" y="0"/>
                  </a:moveTo>
                  <a:lnTo>
                    <a:pt x="6557489" y="0"/>
                  </a:lnTo>
                  <a:lnTo>
                    <a:pt x="6557489" y="5009515"/>
                  </a:lnTo>
                  <a:lnTo>
                    <a:pt x="0" y="5009515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389949" y="3389773"/>
            <a:ext cx="441839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4500">
                <a:solidFill>
                  <a:srgbClr val="3B2F20"/>
                </a:solidFill>
                <a:latin typeface="Montserrat"/>
              </a:rPr>
              <a:t>Khái niệm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252927"/>
            <a:ext cx="6854523" cy="514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>
                <a:solidFill>
                  <a:srgbClr val="3B2F20"/>
                </a:solidFill>
                <a:latin typeface="Cabin"/>
              </a:rPr>
              <a:t>Pandas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thư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viện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mã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nguồn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mở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cung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trúc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công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cụ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dạng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bảng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(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DataFrame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)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quả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Dựa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NumPy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được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tối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ưu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hóa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cho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các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tác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vụ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quan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đến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có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cấu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trúc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10" name="AutoShape 10"/>
          <p:cNvSpPr/>
          <p:nvPr/>
        </p:nvSpPr>
        <p:spPr>
          <a:xfrm flipV="1">
            <a:off x="3311311" y="9566732"/>
            <a:ext cx="2635711" cy="23804"/>
          </a:xfrm>
          <a:prstGeom prst="line">
            <a:avLst/>
          </a:prstGeom>
          <a:ln w="47625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444129" y="2947997"/>
            <a:ext cx="7501257" cy="6310303"/>
            <a:chOff x="0" y="0"/>
            <a:chExt cx="7230531" cy="60825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230491" cy="6082538"/>
            </a:xfrm>
            <a:custGeom>
              <a:avLst/>
              <a:gdLst/>
              <a:ahLst/>
              <a:cxnLst/>
              <a:rect l="l" t="t" r="r" b="b"/>
              <a:pathLst>
                <a:path w="7230491" h="6082538">
                  <a:moveTo>
                    <a:pt x="0" y="0"/>
                  </a:moveTo>
                  <a:lnTo>
                    <a:pt x="7230491" y="0"/>
                  </a:lnTo>
                  <a:lnTo>
                    <a:pt x="7230491" y="6082538"/>
                  </a:lnTo>
                  <a:lnTo>
                    <a:pt x="0" y="6082538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80720" y="3275608"/>
            <a:ext cx="6562413" cy="5580308"/>
            <a:chOff x="0" y="0"/>
            <a:chExt cx="5891192" cy="50095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91149" cy="5009515"/>
            </a:xfrm>
            <a:custGeom>
              <a:avLst/>
              <a:gdLst/>
              <a:ahLst/>
              <a:cxnLst/>
              <a:rect l="l" t="t" r="r" b="b"/>
              <a:pathLst>
                <a:path w="5891149" h="5009515">
                  <a:moveTo>
                    <a:pt x="0" y="0"/>
                  </a:moveTo>
                  <a:lnTo>
                    <a:pt x="5891149" y="0"/>
                  </a:lnTo>
                  <a:lnTo>
                    <a:pt x="5891149" y="5009515"/>
                  </a:lnTo>
                  <a:lnTo>
                    <a:pt x="0" y="5009515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1952730" y="3389773"/>
            <a:ext cx="4418394" cy="832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0"/>
              </a:lnSpc>
            </a:pPr>
            <a:r>
              <a:rPr lang="en-US" sz="4500">
                <a:solidFill>
                  <a:srgbClr val="3B2F20"/>
                </a:solidFill>
                <a:latin typeface="Montserrat"/>
              </a:rPr>
              <a:t>Chức năng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8791" y="4752119"/>
            <a:ext cx="5846272" cy="330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Đọc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Ghi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Chọn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Lọc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Thống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Kê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marL="734056" lvl="1" indent="-367028" algn="just">
              <a:lnSpc>
                <a:spcPts val="5303"/>
              </a:lnSpc>
              <a:buFont typeface="Arial"/>
              <a:buChar char="•"/>
            </a:pPr>
            <a:r>
              <a:rPr lang="en-US" sz="33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Dữ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Liệu</a:t>
            </a:r>
            <a:r>
              <a:rPr lang="en-US" sz="33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399" dirty="0" err="1">
                <a:solidFill>
                  <a:srgbClr val="3B2F20"/>
                </a:solidFill>
                <a:latin typeface="Cabin"/>
              </a:rPr>
              <a:t>Thiếu</a:t>
            </a:r>
            <a:endParaRPr lang="en-US" sz="3399" dirty="0">
              <a:solidFill>
                <a:srgbClr val="3B2F20"/>
              </a:solidFill>
              <a:latin typeface="Cabin"/>
            </a:endParaRPr>
          </a:p>
          <a:p>
            <a:pPr algn="just">
              <a:lnSpc>
                <a:spcPts val="5303"/>
              </a:lnSpc>
            </a:pPr>
            <a:endParaRPr lang="en-US" sz="33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3995073" y="2256259"/>
            <a:ext cx="1268186" cy="1383475"/>
          </a:xfrm>
          <a:custGeom>
            <a:avLst/>
            <a:gdLst/>
            <a:ahLst/>
            <a:cxnLst/>
            <a:rect l="l" t="t" r="r" b="b"/>
            <a:pathLst>
              <a:path w="1268186" h="1383475">
                <a:moveTo>
                  <a:pt x="0" y="0"/>
                </a:moveTo>
                <a:lnTo>
                  <a:pt x="1268186" y="0"/>
                </a:lnTo>
                <a:lnTo>
                  <a:pt x="1268186" y="1383475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560665" y="2256259"/>
            <a:ext cx="1268186" cy="1383475"/>
          </a:xfrm>
          <a:custGeom>
            <a:avLst/>
            <a:gdLst/>
            <a:ahLst/>
            <a:cxnLst/>
            <a:rect l="l" t="t" r="r" b="b"/>
            <a:pathLst>
              <a:path w="1268186" h="1383475">
                <a:moveTo>
                  <a:pt x="0" y="0"/>
                </a:moveTo>
                <a:lnTo>
                  <a:pt x="1268186" y="0"/>
                </a:lnTo>
                <a:lnTo>
                  <a:pt x="1268186" y="1383475"/>
                </a:lnTo>
                <a:lnTo>
                  <a:pt x="0" y="1383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13161140" y="9614348"/>
            <a:ext cx="2635711" cy="23804"/>
          </a:xfrm>
          <a:prstGeom prst="line">
            <a:avLst/>
          </a:prstGeom>
          <a:ln w="47625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1" t="-4466" r="-17247" b="-42365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647090" y="3408208"/>
          <a:ext cx="13643565" cy="5994400"/>
        </p:xfrm>
        <a:graphic>
          <a:graphicData uri="http://schemas.openxmlformats.org/drawingml/2006/table">
            <a:tbl>
              <a:tblPr/>
              <a:tblGrid>
                <a:gridCol w="6697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6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0">
                <a:tc>
                  <a:txBody>
                    <a:bodyPr/>
                    <a:lstStyle/>
                    <a:p>
                      <a:pPr algn="l">
                        <a:lnSpc>
                          <a:spcPts val="44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Tkinter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là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thư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viện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GUI - Graphical User Interface</a:t>
                      </a:r>
                      <a:endParaRPr lang="en-US" sz="1100" dirty="0"/>
                    </a:p>
                    <a:p>
                      <a:pPr algn="just">
                        <a:lnSpc>
                          <a:spcPts val="4499"/>
                        </a:lnSpc>
                      </a:pP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Cung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cấp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các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công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cụ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để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tạo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và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quản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lý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giao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diện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người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dùng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đồ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2999" dirty="0" err="1">
                          <a:solidFill>
                            <a:srgbClr val="3B2F20"/>
                          </a:solidFill>
                          <a:latin typeface="Arial"/>
                        </a:rPr>
                        <a:t>họa</a:t>
                      </a:r>
                      <a:r>
                        <a:rPr lang="en-US" sz="2999" dirty="0">
                          <a:solidFill>
                            <a:srgbClr val="3B2F20"/>
                          </a:solidFill>
                          <a:latin typeface="Arial"/>
                        </a:rPr>
                        <a:t>. 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CSV là viết tắt của Comma-Separated Values. </a:t>
                      </a:r>
                      <a:endParaRPr lang="en-US" sz="1100"/>
                    </a:p>
                    <a:p>
                      <a:pPr algn="l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CSV là một định dạng lưu trữ dữ liệu dạng bảng, trong đó các giá trị được phân tách bằng dấu phẩy.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7200">
                <a:tc>
                  <a:txBody>
                    <a:bodyPr/>
                    <a:lstStyle/>
                    <a:p>
                      <a:pPr algn="just">
                        <a:lnSpc>
                          <a:spcPts val="3599"/>
                        </a:lnSpc>
                        <a:defRPr/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Tạo cửa sổ</a:t>
                      </a:r>
                      <a:endParaRPr lang="en-US" sz="1100"/>
                    </a:p>
                    <a:p>
                      <a:pPr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Thiết lập và điều chỉnh các widget</a:t>
                      </a:r>
                    </a:p>
                    <a:p>
                      <a:pPr algn="just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Xử lý sự kiện</a:t>
                      </a:r>
                    </a:p>
                    <a:p>
                      <a:pPr algn="just">
                        <a:lnSpc>
                          <a:spcPts val="3599"/>
                        </a:lnSpc>
                      </a:pPr>
                      <a:r>
                        <a:rPr lang="en-US" sz="2999">
                          <a:solidFill>
                            <a:srgbClr val="3B2F20"/>
                          </a:solidFill>
                          <a:latin typeface="Arial"/>
                        </a:rPr>
                        <a:t>- Tạo giao diện người dùng thân thiện.</a:t>
                      </a: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Đọc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và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ghi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endParaRPr lang="en-US" sz="1100" dirty="0"/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Xử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lý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các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loại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endParaRPr lang="en-US" sz="3000" dirty="0">
                        <a:solidFill>
                          <a:srgbClr val="3B2F20"/>
                        </a:solidFill>
                        <a:latin typeface="Arial"/>
                      </a:endParaRPr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Thiết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lập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thuộc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tính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CSV</a:t>
                      </a:r>
                    </a:p>
                    <a:p>
                      <a:pPr>
                        <a:lnSpc>
                          <a:spcPts val="3600"/>
                        </a:lnSpc>
                      </a:pP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-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Tương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tác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với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dữ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liệu</a:t>
                      </a:r>
                      <a:r>
                        <a:rPr lang="en-US" sz="3000" dirty="0">
                          <a:solidFill>
                            <a:srgbClr val="3B2F20"/>
                          </a:solidFill>
                          <a:latin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3B2F20"/>
                          </a:solidFill>
                          <a:latin typeface="Arial"/>
                        </a:rPr>
                        <a:t>bảng</a:t>
                      </a:r>
                      <a:endParaRPr lang="en-US" sz="3000" dirty="0">
                        <a:solidFill>
                          <a:srgbClr val="3B2F20"/>
                        </a:solidFill>
                        <a:latin typeface="Arial"/>
                      </a:endParaRPr>
                    </a:p>
                  </a:txBody>
                  <a:tcPr marL="91450" marR="91450" marT="91450" marB="91450" anchor="ctr">
                    <a:lnL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 rot="9445">
            <a:off x="-49402" y="2556741"/>
            <a:ext cx="1733254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5851">
            <a:off x="14586348" y="9509288"/>
            <a:ext cx="633319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2253" y="3577931"/>
            <a:ext cx="3058567" cy="2705496"/>
          </a:xfrm>
          <a:custGeom>
            <a:avLst/>
            <a:gdLst/>
            <a:ahLst/>
            <a:cxnLst/>
            <a:rect l="l" t="t" r="r" b="b"/>
            <a:pathLst>
              <a:path w="3058567" h="2705496">
                <a:moveTo>
                  <a:pt x="0" y="0"/>
                </a:moveTo>
                <a:lnTo>
                  <a:pt x="3058566" y="0"/>
                </a:lnTo>
                <a:lnTo>
                  <a:pt x="3058566" y="2705497"/>
                </a:lnTo>
                <a:lnTo>
                  <a:pt x="0" y="270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06" r="-19768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76028" y="847725"/>
            <a:ext cx="362597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 err="1">
                <a:solidFill>
                  <a:srgbClr val="3B2F20"/>
                </a:solidFill>
                <a:latin typeface="Montserrat"/>
              </a:rPr>
              <a:t>Tkinter</a:t>
            </a:r>
            <a:endParaRPr lang="en-US" sz="75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41255" y="847725"/>
            <a:ext cx="2609473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>
                <a:solidFill>
                  <a:srgbClr val="3B2F20"/>
                </a:solidFill>
                <a:latin typeface="Montserrat"/>
              </a:rPr>
              <a:t>CSV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203" y="3697764"/>
            <a:ext cx="2391861" cy="21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Khái</a:t>
            </a:r>
            <a:r>
              <a:rPr lang="en-US" sz="61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niệm</a:t>
            </a:r>
            <a:endParaRPr lang="en-US" sz="61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202253" y="6552804"/>
            <a:ext cx="3058567" cy="2705496"/>
          </a:xfrm>
          <a:custGeom>
            <a:avLst/>
            <a:gdLst/>
            <a:ahLst/>
            <a:cxnLst/>
            <a:rect l="l" t="t" r="r" b="b"/>
            <a:pathLst>
              <a:path w="3058567" h="2705496">
                <a:moveTo>
                  <a:pt x="0" y="0"/>
                </a:moveTo>
                <a:lnTo>
                  <a:pt x="3058566" y="0"/>
                </a:lnTo>
                <a:lnTo>
                  <a:pt x="3058566" y="2705496"/>
                </a:lnTo>
                <a:lnTo>
                  <a:pt x="0" y="2705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606" r="-19768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35606" y="6750741"/>
            <a:ext cx="2391861" cy="21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4"/>
              </a:lnSpc>
            </a:pP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Chức</a:t>
            </a:r>
            <a:r>
              <a:rPr lang="en-US" sz="6100" dirty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100" dirty="0" err="1">
                <a:solidFill>
                  <a:srgbClr val="3B2F20"/>
                </a:solidFill>
                <a:latin typeface="Montserrat"/>
              </a:rPr>
              <a:t>năng</a:t>
            </a:r>
            <a:endParaRPr lang="en-US" sz="6100" dirty="0">
              <a:solidFill>
                <a:srgbClr val="3B2F20"/>
              </a:solidFill>
              <a:latin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518" r="-4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262580"/>
            <a:ext cx="18287996" cy="3230758"/>
          </a:xfrm>
          <a:custGeom>
            <a:avLst/>
            <a:gdLst/>
            <a:ahLst/>
            <a:cxnLst/>
            <a:rect l="l" t="t" r="r" b="b"/>
            <a:pathLst>
              <a:path w="18287996" h="3230758">
                <a:moveTo>
                  <a:pt x="0" y="0"/>
                </a:moveTo>
                <a:lnTo>
                  <a:pt x="18287996" y="0"/>
                </a:lnTo>
                <a:lnTo>
                  <a:pt x="18287996" y="3230758"/>
                </a:lnTo>
                <a:lnTo>
                  <a:pt x="0" y="323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80215" y="8796528"/>
            <a:ext cx="10075162" cy="81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4699">
                <a:solidFill>
                  <a:srgbClr val="FFFEF5"/>
                </a:solidFill>
                <a:latin typeface="Montserrat Bold"/>
              </a:rPr>
              <a:t>3. THUẬT TOÁN CHƯƠNG TRÌNH</a:t>
            </a:r>
          </a:p>
        </p:txBody>
      </p:sp>
      <p:sp>
        <p:nvSpPr>
          <p:cNvPr id="5" name="AutoShape 5"/>
          <p:cNvSpPr/>
          <p:nvPr/>
        </p:nvSpPr>
        <p:spPr>
          <a:xfrm rot="21941">
            <a:off x="-23888" y="9935943"/>
            <a:ext cx="7461831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16290">
            <a:off x="11762560" y="4958446"/>
            <a:ext cx="10050356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531" y="28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75956" y="3086100"/>
            <a:ext cx="5468843" cy="6629400"/>
          </a:xfrm>
          <a:custGeom>
            <a:avLst/>
            <a:gdLst/>
            <a:ahLst/>
            <a:cxnLst/>
            <a:rect l="l" t="t" r="r" b="b"/>
            <a:pathLst>
              <a:path w="2927262" h="3343255">
                <a:moveTo>
                  <a:pt x="0" y="0"/>
                </a:moveTo>
                <a:lnTo>
                  <a:pt x="2927262" y="0"/>
                </a:lnTo>
                <a:lnTo>
                  <a:pt x="2927262" y="3343255"/>
                </a:lnTo>
                <a:lnTo>
                  <a:pt x="0" y="3343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669" r="-35702"/>
            </a:stretch>
          </a:blipFill>
        </p:spPr>
      </p:sp>
      <p:sp>
        <p:nvSpPr>
          <p:cNvPr id="6" name="AutoShape 6"/>
          <p:cNvSpPr/>
          <p:nvPr/>
        </p:nvSpPr>
        <p:spPr>
          <a:xfrm rot="18982">
            <a:off x="8929662" y="2033298"/>
            <a:ext cx="8624948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64483">
            <a:off x="931872" y="1260243"/>
            <a:ext cx="2539147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31081">
            <a:off x="12982897" y="10017815"/>
            <a:ext cx="5267679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2573000" y="-419100"/>
            <a:ext cx="1913605" cy="2087569"/>
          </a:xfrm>
          <a:custGeom>
            <a:avLst/>
            <a:gdLst/>
            <a:ahLst/>
            <a:cxnLst/>
            <a:rect l="l" t="t" r="r" b="b"/>
            <a:pathLst>
              <a:path w="1913605" h="2087569">
                <a:moveTo>
                  <a:pt x="0" y="0"/>
                </a:moveTo>
                <a:lnTo>
                  <a:pt x="1913605" y="0"/>
                </a:lnTo>
                <a:lnTo>
                  <a:pt x="1913605" y="2087569"/>
                </a:lnTo>
                <a:lnTo>
                  <a:pt x="0" y="2087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32096" y="252869"/>
            <a:ext cx="68961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4500" b="1" dirty="0" smtClean="0">
                <a:solidFill>
                  <a:srgbClr val="3B2F20"/>
                </a:solidFill>
                <a:latin typeface="Montserrat"/>
              </a:rPr>
              <a:t>CHƯƠNG TRÌNH CHÍNH</a:t>
            </a:r>
            <a:endParaRPr lang="en-US" sz="4500" b="1" dirty="0">
              <a:solidFill>
                <a:srgbClr val="3B2F20"/>
              </a:solidFill>
              <a:latin typeface="Montserra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999" y="1482639"/>
            <a:ext cx="6165132" cy="8309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" y="266700"/>
            <a:ext cx="632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Chương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trình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Giải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tích</a:t>
            </a:r>
            <a:endParaRPr lang="en-US" sz="44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7" name="AutoShape 7"/>
          <p:cNvSpPr/>
          <p:nvPr/>
        </p:nvSpPr>
        <p:spPr>
          <a:xfrm rot="30635">
            <a:off x="6248294" y="9586912"/>
            <a:ext cx="5344258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5"/>
          <p:cNvSpPr txBox="1"/>
          <p:nvPr/>
        </p:nvSpPr>
        <p:spPr>
          <a:xfrm>
            <a:off x="10134600" y="266699"/>
            <a:ext cx="632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Chương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trình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ĐSTT</a:t>
            </a:r>
            <a:endParaRPr lang="en-US" sz="4400" b="1" dirty="0">
              <a:solidFill>
                <a:srgbClr val="3B2F20"/>
              </a:solidFill>
              <a:latin typeface="Montserra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930" y="2410729"/>
            <a:ext cx="8533263" cy="6349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71700"/>
            <a:ext cx="8576148" cy="6715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AutoShape 3"/>
          <p:cNvSpPr/>
          <p:nvPr/>
        </p:nvSpPr>
        <p:spPr>
          <a:xfrm rot="8929">
            <a:off x="-23843" y="4258728"/>
            <a:ext cx="18335687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27030">
            <a:off x="1527093" y="7263339"/>
            <a:ext cx="6057034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7137">
            <a:off x="6151202" y="7227620"/>
            <a:ext cx="6033222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27030">
            <a:off x="10703873" y="7239527"/>
            <a:ext cx="6057034" cy="0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5620680" y="803862"/>
            <a:ext cx="7200900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8000" b="1" i="1" dirty="0" smtClean="0">
                <a:solidFill>
                  <a:srgbClr val="FFFEF5"/>
                </a:solidFill>
                <a:latin typeface="Montserrat"/>
              </a:rPr>
              <a:t>4. KẾT LUẬN</a:t>
            </a:r>
            <a:endParaRPr lang="en-US" sz="8000" b="1" i="1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259660" y="2525164"/>
            <a:ext cx="7922940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smtClean="0">
                <a:latin typeface="Cabin"/>
              </a:rPr>
              <a:t>“</a:t>
            </a:r>
            <a:r>
              <a:rPr lang="en-US" sz="3500" dirty="0" err="1" smtClean="0">
                <a:latin typeface="Cabin"/>
              </a:rPr>
              <a:t>Thiết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kế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ứng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dụng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hỗ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trợ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môn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toán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học</a:t>
            </a:r>
            <a:r>
              <a:rPr lang="en-US" sz="3500" dirty="0" smtClean="0">
                <a:latin typeface="Cabin"/>
              </a:rPr>
              <a:t>”</a:t>
            </a:r>
            <a:endParaRPr lang="en-US" sz="3500" dirty="0">
              <a:latin typeface="Cabin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869140" y="4817591"/>
            <a:ext cx="4939518" cy="3330447"/>
            <a:chOff x="0" y="0"/>
            <a:chExt cx="4363376" cy="44405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63339" cy="4440555"/>
            </a:xfrm>
            <a:custGeom>
              <a:avLst/>
              <a:gdLst/>
              <a:ahLst/>
              <a:cxnLst/>
              <a:rect l="l" t="t" r="r" b="b"/>
              <a:pathLst>
                <a:path w="4363339" h="4440555">
                  <a:moveTo>
                    <a:pt x="0" y="0"/>
                  </a:moveTo>
                  <a:lnTo>
                    <a:pt x="4363339" y="0"/>
                  </a:lnTo>
                  <a:lnTo>
                    <a:pt x="4363339" y="4440555"/>
                  </a:lnTo>
                  <a:lnTo>
                    <a:pt x="0" y="4440555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972800" y="4906890"/>
            <a:ext cx="5029200" cy="3330447"/>
            <a:chOff x="0" y="0"/>
            <a:chExt cx="4363376" cy="444059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63339" cy="4440555"/>
            </a:xfrm>
            <a:custGeom>
              <a:avLst/>
              <a:gdLst/>
              <a:ahLst/>
              <a:cxnLst/>
              <a:rect l="l" t="t" r="r" b="b"/>
              <a:pathLst>
                <a:path w="4363339" h="4440555">
                  <a:moveTo>
                    <a:pt x="0" y="0"/>
                  </a:moveTo>
                  <a:lnTo>
                    <a:pt x="4363339" y="0"/>
                  </a:lnTo>
                  <a:lnTo>
                    <a:pt x="4363339" y="4440555"/>
                  </a:lnTo>
                  <a:lnTo>
                    <a:pt x="0" y="4440555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29" name="TextBox 8"/>
          <p:cNvSpPr txBox="1"/>
          <p:nvPr/>
        </p:nvSpPr>
        <p:spPr>
          <a:xfrm>
            <a:off x="2819400" y="6005409"/>
            <a:ext cx="378513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err="1" smtClean="0">
                <a:latin typeface="Cabin"/>
              </a:rPr>
              <a:t>Kết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quả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đạt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được</a:t>
            </a:r>
            <a:endParaRPr lang="en-US" sz="3500" dirty="0">
              <a:latin typeface="Cabin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11839821" y="6005408"/>
            <a:ext cx="3785138" cy="63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 err="1" smtClean="0">
                <a:latin typeface="Cabin"/>
              </a:rPr>
              <a:t>Hướng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phát</a:t>
            </a:r>
            <a:r>
              <a:rPr lang="en-US" sz="3500" dirty="0" smtClean="0">
                <a:latin typeface="Cabin"/>
              </a:rPr>
              <a:t> </a:t>
            </a:r>
            <a:r>
              <a:rPr lang="en-US" sz="3500" dirty="0" err="1" smtClean="0">
                <a:latin typeface="Cabin"/>
              </a:rPr>
              <a:t>triển</a:t>
            </a:r>
            <a:endParaRPr lang="en-US" sz="3500" dirty="0">
              <a:latin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0"/>
            <a:ext cx="8511226" cy="10287000"/>
            <a:chOff x="0" y="0"/>
            <a:chExt cx="1134830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48339" cy="13716000"/>
            </a:xfrm>
            <a:custGeom>
              <a:avLst/>
              <a:gdLst/>
              <a:ahLst/>
              <a:cxnLst/>
              <a:rect l="l" t="t" r="r" b="b"/>
              <a:pathLst>
                <a:path w="11348339" h="13716000">
                  <a:moveTo>
                    <a:pt x="0" y="0"/>
                  </a:moveTo>
                  <a:lnTo>
                    <a:pt x="11348339" y="0"/>
                  </a:lnTo>
                  <a:lnTo>
                    <a:pt x="113483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115800" y="8191500"/>
            <a:ext cx="7232822" cy="767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Giao</a:t>
            </a:r>
            <a:r>
              <a:rPr lang="en-US" sz="45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diện</a:t>
            </a:r>
            <a:r>
              <a:rPr lang="en-US" sz="45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4500" dirty="0" err="1" smtClean="0">
                <a:solidFill>
                  <a:srgbClr val="3B2F20"/>
                </a:solidFill>
                <a:latin typeface="Cabin"/>
              </a:rPr>
              <a:t>chính</a:t>
            </a:r>
            <a:endParaRPr lang="en-US" sz="4500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75713" y="342900"/>
            <a:ext cx="7767825" cy="1171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4200" b="1" dirty="0" smtClean="0">
                <a:solidFill>
                  <a:srgbClr val="3B2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KẾT QUẢ ĐẠT ĐƯỢC</a:t>
            </a:r>
            <a:endParaRPr lang="en-US" sz="4200" b="1" dirty="0">
              <a:solidFill>
                <a:srgbClr val="3B2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538" y="353704"/>
            <a:ext cx="7990367" cy="7543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1977033"/>
            <a:ext cx="7848600" cy="8309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err="1">
                <a:solidFill>
                  <a:srgbClr val="3B2F20"/>
                </a:solidFill>
                <a:latin typeface="Cabin"/>
              </a:rPr>
              <a:t>T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iêu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đề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: “TOÁN HỌC”</a:t>
            </a: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Button: “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tích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”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thực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hiện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chức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năng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chuyển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sang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giao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diện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tích</a:t>
            </a:r>
            <a:endParaRPr lang="en-US" sz="3600" dirty="0" smtClean="0">
              <a:solidFill>
                <a:srgbClr val="3B2F20"/>
              </a:solidFill>
              <a:latin typeface="Cabin"/>
            </a:endParaRP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Button: “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”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thực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hiện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chức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năng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chuyển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sang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giao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diện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tính</a:t>
            </a:r>
            <a:endParaRPr lang="en-US" sz="3600" dirty="0" smtClean="0">
              <a:solidFill>
                <a:srgbClr val="3B2F20"/>
              </a:solidFill>
              <a:latin typeface="Cabin"/>
            </a:endParaRP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Button: “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Thoát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”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thực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hiện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chức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năng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đóng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ứng</a:t>
            </a:r>
            <a:r>
              <a:rPr lang="en-US" sz="36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600" dirty="0" err="1" smtClean="0">
                <a:solidFill>
                  <a:srgbClr val="3B2F20"/>
                </a:solidFill>
                <a:latin typeface="Cabin"/>
              </a:rPr>
              <a:t>dụng</a:t>
            </a:r>
            <a:endParaRPr lang="en-US" sz="3600" dirty="0" smtClean="0">
              <a:solidFill>
                <a:srgbClr val="3B2F20"/>
              </a:solidFill>
              <a:latin typeface="Cabin"/>
            </a:endParaRP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endParaRPr lang="en-US" sz="3600" dirty="0" smtClean="0">
              <a:solidFill>
                <a:srgbClr val="3B2F20"/>
              </a:solidFill>
              <a:latin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4534" y="-342900"/>
            <a:ext cx="10789713" cy="10947337"/>
          </a:xfrm>
          <a:custGeom>
            <a:avLst/>
            <a:gdLst/>
            <a:ahLst/>
            <a:cxnLst/>
            <a:rect l="l" t="t" r="r" b="b"/>
            <a:pathLst>
              <a:path w="10789713" h="10947337">
                <a:moveTo>
                  <a:pt x="0" y="0"/>
                </a:moveTo>
                <a:lnTo>
                  <a:pt x="10789713" y="0"/>
                </a:lnTo>
                <a:lnTo>
                  <a:pt x="10789713" y="10947336"/>
                </a:lnTo>
                <a:lnTo>
                  <a:pt x="0" y="1094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115800" y="2799521"/>
            <a:ext cx="9194760" cy="47625"/>
          </a:xfrm>
          <a:prstGeom prst="line">
            <a:avLst/>
          </a:prstGeom>
          <a:ln w="38100" cap="rnd">
            <a:solidFill>
              <a:srgbClr val="FFFE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800849" y="6737059"/>
            <a:ext cx="7195257" cy="1507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Giao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diện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giải</a:t>
            </a:r>
            <a:r>
              <a:rPr lang="en-US" sz="6000" dirty="0" smtClean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6000" dirty="0" err="1" smtClean="0">
                <a:solidFill>
                  <a:srgbClr val="3B2F20"/>
                </a:solidFill>
                <a:latin typeface="Montserrat Bold"/>
              </a:rPr>
              <a:t>tích</a:t>
            </a:r>
            <a:endParaRPr lang="en-US" sz="6000" dirty="0">
              <a:solidFill>
                <a:srgbClr val="3B2F20"/>
              </a:solidFill>
              <a:latin typeface="Montserrat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62" y="1257300"/>
            <a:ext cx="8478433" cy="4529919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8430581" y="35544"/>
            <a:ext cx="10198896" cy="404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Giao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diện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giải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tích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bao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7500" dirty="0" err="1" smtClean="0">
                <a:solidFill>
                  <a:srgbClr val="3B2F20"/>
                </a:solidFill>
                <a:latin typeface="Montserrat"/>
              </a:rPr>
              <a:t>gồm</a:t>
            </a:r>
            <a:r>
              <a:rPr lang="en-US" sz="7500" dirty="0" smtClean="0">
                <a:solidFill>
                  <a:srgbClr val="3B2F20"/>
                </a:solidFill>
                <a:latin typeface="Montserrat"/>
              </a:rPr>
              <a:t>:</a:t>
            </a:r>
          </a:p>
          <a:p>
            <a:pPr algn="ctr">
              <a:lnSpc>
                <a:spcPts val="10800"/>
              </a:lnSpc>
            </a:pPr>
            <a:endParaRPr lang="en-US" sz="7500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9242274" y="4194947"/>
            <a:ext cx="9363319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30000"/>
              </a:lnSpc>
              <a:buFontTx/>
              <a:buChar char="-"/>
            </a:pP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40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10800"/>
              </a:lnSpc>
            </a:pPr>
            <a:endParaRPr lang="en-US" sz="7500" dirty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0"/>
          <p:cNvSpPr/>
          <p:nvPr/>
        </p:nvSpPr>
        <p:spPr>
          <a:xfrm>
            <a:off x="4603574" y="292106"/>
            <a:ext cx="1467617" cy="1601037"/>
          </a:xfrm>
          <a:custGeom>
            <a:avLst/>
            <a:gdLst/>
            <a:ahLst/>
            <a:cxnLst/>
            <a:rect l="l" t="t" r="r" b="b"/>
            <a:pathLst>
              <a:path w="1467617" h="1601037">
                <a:moveTo>
                  <a:pt x="0" y="0"/>
                </a:moveTo>
                <a:lnTo>
                  <a:pt x="1467617" y="0"/>
                </a:lnTo>
                <a:lnTo>
                  <a:pt x="1467617" y="1601037"/>
                </a:lnTo>
                <a:lnTo>
                  <a:pt x="0" y="160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39474" y="7300968"/>
            <a:ext cx="11728848" cy="124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Giao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diện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Đại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số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tuyến</a:t>
            </a:r>
            <a:r>
              <a:rPr lang="en-US" sz="66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6600" b="1" dirty="0" err="1" smtClean="0">
                <a:solidFill>
                  <a:srgbClr val="3B2F20"/>
                </a:solidFill>
                <a:latin typeface="Montserrat"/>
              </a:rPr>
              <a:t>tính</a:t>
            </a:r>
            <a:endParaRPr lang="en-US" sz="66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451236" y="8685963"/>
            <a:ext cx="1467617" cy="1601037"/>
          </a:xfrm>
          <a:custGeom>
            <a:avLst/>
            <a:gdLst/>
            <a:ahLst/>
            <a:cxnLst/>
            <a:rect l="l" t="t" r="r" b="b"/>
            <a:pathLst>
              <a:path w="1467617" h="1601037">
                <a:moveTo>
                  <a:pt x="0" y="0"/>
                </a:moveTo>
                <a:lnTo>
                  <a:pt x="1467617" y="0"/>
                </a:lnTo>
                <a:lnTo>
                  <a:pt x="1467617" y="1601037"/>
                </a:lnTo>
                <a:lnTo>
                  <a:pt x="0" y="1601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3"/>
            </a:stretch>
          </a:blipFill>
        </p:spPr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536" y="9525"/>
            <a:ext cx="9749337" cy="6997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1133" y="3162300"/>
            <a:ext cx="7296407" cy="507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400" dirty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endParaRPr lang="en-US" sz="4400" dirty="0" smtClean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4400" dirty="0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3B2F2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endParaRPr lang="en-US" sz="4400" dirty="0">
              <a:solidFill>
                <a:srgbClr val="3B2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456" y="75016"/>
            <a:ext cx="10217107" cy="1843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Hướng</a:t>
            </a: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phát</a:t>
            </a: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9000" b="1" dirty="0" err="1" smtClean="0">
                <a:solidFill>
                  <a:srgbClr val="3B2F20"/>
                </a:solidFill>
                <a:latin typeface="Montserrat"/>
              </a:rPr>
              <a:t>triển</a:t>
            </a:r>
            <a:endParaRPr lang="en-US" sz="90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9" name="AutoShape 2" descr="Hơn 67.600 Công Thức Toán Học ảnh, hình chụp &amp; hình ảnh trả phí bản quyền  một lần sẵn có - iSto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4152900"/>
            <a:ext cx="9541194" cy="5955451"/>
          </a:xfrm>
          <a:prstGeom prst="rect">
            <a:avLst/>
          </a:prstGeom>
        </p:spPr>
      </p:pic>
      <p:sp>
        <p:nvSpPr>
          <p:cNvPr id="13" name="Freeform 5"/>
          <p:cNvSpPr/>
          <p:nvPr/>
        </p:nvSpPr>
        <p:spPr>
          <a:xfrm>
            <a:off x="14384548" y="-4058808"/>
            <a:ext cx="3937571" cy="7849186"/>
          </a:xfrm>
          <a:custGeom>
            <a:avLst/>
            <a:gdLst/>
            <a:ahLst/>
            <a:cxnLst/>
            <a:rect l="l" t="t" r="r" b="b"/>
            <a:pathLst>
              <a:path w="3937571" h="7849186">
                <a:moveTo>
                  <a:pt x="0" y="0"/>
                </a:moveTo>
                <a:lnTo>
                  <a:pt x="3937571" y="0"/>
                </a:lnTo>
                <a:lnTo>
                  <a:pt x="3937571" y="7849186"/>
                </a:lnTo>
                <a:lnTo>
                  <a:pt x="0" y="7849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7921" r="-110897" b="-31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01930" y="6968811"/>
            <a:ext cx="4084141" cy="5302607"/>
          </a:xfrm>
          <a:custGeom>
            <a:avLst/>
            <a:gdLst/>
            <a:ahLst/>
            <a:cxnLst/>
            <a:rect l="l" t="t" r="r" b="b"/>
            <a:pathLst>
              <a:path w="4084141" h="5302607">
                <a:moveTo>
                  <a:pt x="0" y="0"/>
                </a:moveTo>
                <a:lnTo>
                  <a:pt x="4084140" y="0"/>
                </a:lnTo>
                <a:lnTo>
                  <a:pt x="4084140" y="5302607"/>
                </a:lnTo>
                <a:lnTo>
                  <a:pt x="0" y="5302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6" r="-9506" b="-1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77341" y="-2593472"/>
            <a:ext cx="3533919" cy="4588232"/>
          </a:xfrm>
          <a:custGeom>
            <a:avLst/>
            <a:gdLst/>
            <a:ahLst/>
            <a:cxnLst/>
            <a:rect l="l" t="t" r="r" b="b"/>
            <a:pathLst>
              <a:path w="3533919" h="4588232">
                <a:moveTo>
                  <a:pt x="0" y="0"/>
                </a:moveTo>
                <a:lnTo>
                  <a:pt x="3533919" y="0"/>
                </a:lnTo>
                <a:lnTo>
                  <a:pt x="3533919" y="4588232"/>
                </a:lnTo>
                <a:lnTo>
                  <a:pt x="0" y="458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06" r="-9506" b="-12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144099" y="2478804"/>
            <a:ext cx="9191625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56" y="5915861"/>
            <a:ext cx="5811233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899064" y="2949506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2" y="0"/>
                </a:lnTo>
                <a:lnTo>
                  <a:pt x="832662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98926" y="2949506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97417" y="6169754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557920" y="6169754"/>
            <a:ext cx="832663" cy="873978"/>
          </a:xfrm>
          <a:custGeom>
            <a:avLst/>
            <a:gdLst/>
            <a:ahLst/>
            <a:cxnLst/>
            <a:rect l="l" t="t" r="r" b="b"/>
            <a:pathLst>
              <a:path w="832663" h="873978">
                <a:moveTo>
                  <a:pt x="0" y="0"/>
                </a:moveTo>
                <a:lnTo>
                  <a:pt x="832663" y="0"/>
                </a:lnTo>
                <a:lnTo>
                  <a:pt x="832663" y="873978"/>
                </a:lnTo>
                <a:lnTo>
                  <a:pt x="0" y="87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979048" y="4656836"/>
            <a:ext cx="3493368" cy="2311975"/>
          </a:xfrm>
          <a:custGeom>
            <a:avLst/>
            <a:gdLst/>
            <a:ahLst/>
            <a:cxnLst/>
            <a:rect l="l" t="t" r="r" b="b"/>
            <a:pathLst>
              <a:path w="3493368" h="2311975">
                <a:moveTo>
                  <a:pt x="0" y="0"/>
                </a:moveTo>
                <a:lnTo>
                  <a:pt x="3493368" y="0"/>
                </a:lnTo>
                <a:lnTo>
                  <a:pt x="3493368" y="2311975"/>
                </a:lnTo>
                <a:lnTo>
                  <a:pt x="0" y="2311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62989" y="347695"/>
            <a:ext cx="14351384" cy="1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34"/>
              </a:lnSpc>
            </a:pPr>
            <a:r>
              <a:rPr lang="en-US" sz="9399">
                <a:solidFill>
                  <a:srgbClr val="3B2F20"/>
                </a:solidFill>
                <a:latin typeface="Montserrat Bold"/>
              </a:rPr>
              <a:t>Thành viên nhóm 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4493895"/>
            <a:ext cx="762832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NGUYỄN ĐỨC </a:t>
            </a:r>
            <a:r>
              <a:rPr lang="en-US" sz="4100" dirty="0" smtClean="0">
                <a:solidFill>
                  <a:srgbClr val="000000"/>
                </a:solidFill>
                <a:latin typeface="Times New Roman"/>
              </a:rPr>
              <a:t>QUÂN</a:t>
            </a:r>
          </a:p>
          <a:p>
            <a:pPr algn="ctr">
              <a:lnSpc>
                <a:spcPts val="4305"/>
              </a:lnSpc>
            </a:pP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DSTT: </a:t>
            </a:r>
            <a:r>
              <a:rPr lang="vi-VN" sz="3000" dirty="0">
                <a:solidFill>
                  <a:srgbClr val="000000"/>
                </a:solidFill>
                <a:latin typeface="Times New Roman"/>
              </a:rPr>
              <a:t>Tính bậc ma trận, lưu lịch </a:t>
            </a:r>
            <a:r>
              <a:rPr lang="vi-VN" sz="3000" dirty="0" smtClean="0">
                <a:solidFill>
                  <a:srgbClr val="000000"/>
                </a:solidFill>
                <a:latin typeface="Times New Roman"/>
              </a:rPr>
              <a:t>sử, </a:t>
            </a:r>
            <a:r>
              <a:rPr lang="vi-VN" sz="3000" dirty="0">
                <a:solidFill>
                  <a:srgbClr val="000000"/>
                </a:solidFill>
                <a:latin typeface="Times New Roman"/>
              </a:rPr>
              <a:t>lưu kết quả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309776" y="4493895"/>
            <a:ext cx="7328952" cy="1055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VŨ ĐÌNH </a:t>
            </a:r>
            <a:r>
              <a:rPr lang="en-US" sz="4100" dirty="0" smtClean="0">
                <a:solidFill>
                  <a:srgbClr val="000000"/>
                </a:solidFill>
                <a:latin typeface="Times New Roman"/>
              </a:rPr>
              <a:t>TUẤN</a:t>
            </a:r>
            <a:br>
              <a:rPr lang="en-US" sz="4100" dirty="0" smtClean="0">
                <a:solidFill>
                  <a:srgbClr val="000000"/>
                </a:solidFill>
                <a:latin typeface="Times New Roman"/>
              </a:rPr>
            </a:b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Giải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tích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Tích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phân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giới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hạn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đạo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hàm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0" y="7710482"/>
            <a:ext cx="7328952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NGUYỄN CÔNG </a:t>
            </a:r>
            <a:r>
              <a:rPr lang="en-US" sz="4100" dirty="0" smtClean="0">
                <a:solidFill>
                  <a:srgbClr val="000000"/>
                </a:solidFill>
                <a:latin typeface="Times New Roman"/>
              </a:rPr>
              <a:t>MINH</a:t>
            </a:r>
          </a:p>
          <a:p>
            <a:pPr algn="ctr">
              <a:lnSpc>
                <a:spcPts val="4305"/>
              </a:lnSpc>
            </a:pP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DSTT: </a:t>
            </a:r>
            <a:r>
              <a:rPr lang="vi-VN" sz="3000" dirty="0">
                <a:solidFill>
                  <a:srgbClr val="000000"/>
                </a:solidFill>
                <a:latin typeface="Times New Roman"/>
              </a:rPr>
              <a:t>Xử lý đầu vào, giải hệ phương trình, xóa dữ liệu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29224" y="7710482"/>
            <a:ext cx="732895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5"/>
              </a:lnSpc>
            </a:pPr>
            <a:r>
              <a:rPr lang="en-US" sz="4100" dirty="0">
                <a:solidFill>
                  <a:srgbClr val="000000"/>
                </a:solidFill>
                <a:latin typeface="Times New Roman"/>
              </a:rPr>
              <a:t>VŨ THU </a:t>
            </a:r>
            <a:r>
              <a:rPr lang="en-US" sz="4100" dirty="0" smtClean="0">
                <a:solidFill>
                  <a:srgbClr val="000000"/>
                </a:solidFill>
                <a:latin typeface="Times New Roman"/>
              </a:rPr>
              <a:t>PHƯƠNG</a:t>
            </a:r>
            <a:br>
              <a:rPr lang="en-US" sz="4100" dirty="0" smtClean="0">
                <a:solidFill>
                  <a:srgbClr val="000000"/>
                </a:solidFill>
                <a:latin typeface="Times New Roman"/>
              </a:rPr>
            </a:b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Giải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tích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Rút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gọn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khai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triển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xóa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dữ</a:t>
            </a:r>
            <a:r>
              <a:rPr lang="en-US" sz="3000" dirty="0" smtClean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000" dirty="0" err="1" smtClean="0">
                <a:solidFill>
                  <a:srgbClr val="000000"/>
                </a:solidFill>
                <a:latin typeface="Times New Roman"/>
              </a:rPr>
              <a:t>liệu</a:t>
            </a:r>
            <a:endParaRPr lang="en-US" sz="30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17918" y="2400241"/>
            <a:ext cx="4342705" cy="5341857"/>
          </a:xfrm>
          <a:custGeom>
            <a:avLst/>
            <a:gdLst/>
            <a:ahLst/>
            <a:cxnLst/>
            <a:rect l="l" t="t" r="r" b="b"/>
            <a:pathLst>
              <a:path w="4342705" h="5341857">
                <a:moveTo>
                  <a:pt x="0" y="0"/>
                </a:moveTo>
                <a:lnTo>
                  <a:pt x="4342705" y="0"/>
                </a:lnTo>
                <a:lnTo>
                  <a:pt x="4342705" y="5341857"/>
                </a:lnTo>
                <a:lnTo>
                  <a:pt x="0" y="5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60389" y="2400241"/>
            <a:ext cx="4342705" cy="5341857"/>
          </a:xfrm>
          <a:custGeom>
            <a:avLst/>
            <a:gdLst/>
            <a:ahLst/>
            <a:cxnLst/>
            <a:rect l="l" t="t" r="r" b="b"/>
            <a:pathLst>
              <a:path w="4342705" h="5341857">
                <a:moveTo>
                  <a:pt x="0" y="0"/>
                </a:moveTo>
                <a:lnTo>
                  <a:pt x="4342705" y="0"/>
                </a:lnTo>
                <a:lnTo>
                  <a:pt x="4342705" y="5341857"/>
                </a:lnTo>
                <a:lnTo>
                  <a:pt x="0" y="5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42596">
            <a:off x="7245996" y="604183"/>
            <a:ext cx="3843633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42596">
            <a:off x="7293621" y="9597092"/>
            <a:ext cx="3843633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-3500462" y="2058548"/>
            <a:ext cx="6851948" cy="8913103"/>
          </a:xfrm>
          <a:custGeom>
            <a:avLst/>
            <a:gdLst/>
            <a:ahLst/>
            <a:cxnLst/>
            <a:rect l="l" t="t" r="r" b="b"/>
            <a:pathLst>
              <a:path w="6851948" h="8913103">
                <a:moveTo>
                  <a:pt x="0" y="0"/>
                </a:moveTo>
                <a:lnTo>
                  <a:pt x="6851948" y="0"/>
                </a:lnTo>
                <a:lnTo>
                  <a:pt x="6851948" y="8913103"/>
                </a:lnTo>
                <a:lnTo>
                  <a:pt x="0" y="8913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36514" y="2300045"/>
            <a:ext cx="6346918" cy="8256153"/>
          </a:xfrm>
          <a:custGeom>
            <a:avLst/>
            <a:gdLst/>
            <a:ahLst/>
            <a:cxnLst/>
            <a:rect l="l" t="t" r="r" b="b"/>
            <a:pathLst>
              <a:path w="6346918" h="8256153">
                <a:moveTo>
                  <a:pt x="0" y="0"/>
                </a:moveTo>
                <a:lnTo>
                  <a:pt x="6346918" y="0"/>
                </a:lnTo>
                <a:lnTo>
                  <a:pt x="6346918" y="8256153"/>
                </a:lnTo>
                <a:lnTo>
                  <a:pt x="0" y="8256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094436" y="3571875"/>
            <a:ext cx="10099128" cy="3202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9000" b="1" dirty="0" smtClean="0">
                <a:solidFill>
                  <a:srgbClr val="3B2F20"/>
                </a:solidFill>
                <a:latin typeface="Montserrat"/>
              </a:rPr>
              <a:t>THANKS FOR WATCHING!</a:t>
            </a:r>
            <a:endParaRPr lang="en-US" sz="9000" b="1" dirty="0">
              <a:solidFill>
                <a:srgbClr val="3B2F2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15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AutoShape 3"/>
          <p:cNvSpPr/>
          <p:nvPr/>
        </p:nvSpPr>
        <p:spPr>
          <a:xfrm rot="12450">
            <a:off x="-23856" y="635000"/>
            <a:ext cx="13150264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0" y="4859048"/>
            <a:ext cx="6601858" cy="3551103"/>
          </a:xfrm>
          <a:custGeom>
            <a:avLst/>
            <a:gdLst/>
            <a:ahLst/>
            <a:cxnLst/>
            <a:rect l="l" t="t" r="r" b="b"/>
            <a:pathLst>
              <a:path w="6601858" h="3551103">
                <a:moveTo>
                  <a:pt x="0" y="0"/>
                </a:moveTo>
                <a:lnTo>
                  <a:pt x="6601858" y="0"/>
                </a:lnTo>
                <a:lnTo>
                  <a:pt x="6601858" y="3551103"/>
                </a:lnTo>
                <a:lnTo>
                  <a:pt x="0" y="355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8538" y="4859048"/>
            <a:ext cx="5979695" cy="3551103"/>
          </a:xfrm>
          <a:custGeom>
            <a:avLst/>
            <a:gdLst/>
            <a:ahLst/>
            <a:cxnLst/>
            <a:rect l="l" t="t" r="r" b="b"/>
            <a:pathLst>
              <a:path w="6601857" h="3551103">
                <a:moveTo>
                  <a:pt x="0" y="0"/>
                </a:moveTo>
                <a:lnTo>
                  <a:pt x="6601857" y="0"/>
                </a:lnTo>
                <a:lnTo>
                  <a:pt x="6601857" y="3551103"/>
                </a:lnTo>
                <a:lnTo>
                  <a:pt x="0" y="355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6155">
            <a:off x="13622428" y="-780258"/>
            <a:ext cx="7474920" cy="12146112"/>
          </a:xfrm>
          <a:custGeom>
            <a:avLst/>
            <a:gdLst/>
            <a:ahLst/>
            <a:cxnLst/>
            <a:rect l="l" t="t" r="r" b="b"/>
            <a:pathLst>
              <a:path w="7474920" h="12146112">
                <a:moveTo>
                  <a:pt x="0" y="0"/>
                </a:moveTo>
                <a:lnTo>
                  <a:pt x="7474920" y="0"/>
                </a:lnTo>
                <a:lnTo>
                  <a:pt x="7474920" y="12146112"/>
                </a:lnTo>
                <a:lnTo>
                  <a:pt x="0" y="1214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08537" y="6953633"/>
            <a:ext cx="5979696" cy="3594861"/>
          </a:xfrm>
          <a:custGeom>
            <a:avLst/>
            <a:gdLst/>
            <a:ahLst/>
            <a:cxnLst/>
            <a:rect l="l" t="t" r="r" b="b"/>
            <a:pathLst>
              <a:path w="6683207" h="3594861">
                <a:moveTo>
                  <a:pt x="0" y="0"/>
                </a:moveTo>
                <a:lnTo>
                  <a:pt x="6683206" y="0"/>
                </a:lnTo>
                <a:lnTo>
                  <a:pt x="6683206" y="3594862"/>
                </a:lnTo>
                <a:lnTo>
                  <a:pt x="0" y="359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3812" y="6969108"/>
            <a:ext cx="6625670" cy="3563912"/>
          </a:xfrm>
          <a:custGeom>
            <a:avLst/>
            <a:gdLst/>
            <a:ahLst/>
            <a:cxnLst/>
            <a:rect l="l" t="t" r="r" b="b"/>
            <a:pathLst>
              <a:path w="6625670" h="3563912">
                <a:moveTo>
                  <a:pt x="0" y="0"/>
                </a:moveTo>
                <a:lnTo>
                  <a:pt x="6625670" y="0"/>
                </a:lnTo>
                <a:lnTo>
                  <a:pt x="6625670" y="3563912"/>
                </a:lnTo>
                <a:lnTo>
                  <a:pt x="0" y="356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48640" y="9045494"/>
            <a:ext cx="7315200" cy="425612"/>
          </a:xfrm>
          <a:custGeom>
            <a:avLst/>
            <a:gdLst/>
            <a:ahLst/>
            <a:cxnLst/>
            <a:rect l="l" t="t" r="r" b="b"/>
            <a:pathLst>
              <a:path w="7315200" h="425612">
                <a:moveTo>
                  <a:pt x="0" y="0"/>
                </a:moveTo>
                <a:lnTo>
                  <a:pt x="7315200" y="0"/>
                </a:lnTo>
                <a:lnTo>
                  <a:pt x="7315200" y="425612"/>
                </a:lnTo>
                <a:lnTo>
                  <a:pt x="0" y="4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1554" y="4931554"/>
            <a:ext cx="514130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77825" lvl="1" algn="l">
              <a:lnSpc>
                <a:spcPts val="5460"/>
              </a:lnSpc>
            </a:pPr>
            <a:r>
              <a:rPr lang="en-US" sz="3500" dirty="0" smtClean="0">
                <a:solidFill>
                  <a:srgbClr val="FFFEF5"/>
                </a:solidFill>
                <a:latin typeface="Montserrat"/>
              </a:rPr>
              <a:t>1. </a:t>
            </a:r>
            <a:r>
              <a:rPr lang="en-US" sz="3500" dirty="0" err="1" smtClean="0">
                <a:solidFill>
                  <a:srgbClr val="FFFEF5"/>
                </a:solidFill>
                <a:latin typeface="Montserrat"/>
              </a:rPr>
              <a:t>Lý</a:t>
            </a:r>
            <a:r>
              <a:rPr lang="en-US" sz="3500" dirty="0" smtClean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do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chọn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đề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tài</a:t>
            </a:r>
            <a:endParaRPr lang="en-US" sz="3500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743546" y="7035506"/>
            <a:ext cx="3309677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FFF"/>
                </a:solidFill>
                <a:latin typeface="Montserrat"/>
              </a:rPr>
              <a:t>4.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Kết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 smtClean="0">
                <a:solidFill>
                  <a:srgbClr val="FFFFFF"/>
                </a:solidFill>
                <a:latin typeface="Montserrat"/>
              </a:rPr>
              <a:t>luận</a:t>
            </a:r>
            <a:endParaRPr lang="en-US" sz="35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12635" y="847725"/>
            <a:ext cx="7838855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 dirty="0">
                <a:solidFill>
                  <a:srgbClr val="3B2F20"/>
                </a:solidFill>
                <a:latin typeface="Montserrat Bold"/>
              </a:rPr>
              <a:t>NỘI DUNG BÀI THUYẾT TRÌNH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20093" y="4967997"/>
            <a:ext cx="5629222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EF5"/>
                </a:solidFill>
                <a:latin typeface="Montserrat"/>
              </a:rPr>
              <a:t>2.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Các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thư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viện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sử</a:t>
            </a:r>
            <a:r>
              <a:rPr lang="en-US" sz="3500" dirty="0">
                <a:solidFill>
                  <a:srgbClr val="FFFEF5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EF5"/>
                </a:solidFill>
                <a:latin typeface="Montserrat"/>
              </a:rPr>
              <a:t>dụng</a:t>
            </a:r>
            <a:endParaRPr lang="en-US" sz="3500" dirty="0">
              <a:solidFill>
                <a:srgbClr val="FFFEF5"/>
              </a:solidFill>
              <a:latin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9243" y="7145800"/>
            <a:ext cx="6218793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500" dirty="0">
                <a:solidFill>
                  <a:srgbClr val="FFFFFF"/>
                </a:solidFill>
                <a:latin typeface="Montserrat"/>
              </a:rPr>
              <a:t>3.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Thuật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toán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chương</a:t>
            </a:r>
            <a:r>
              <a:rPr lang="en-US" sz="35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Montserrat"/>
              </a:rPr>
              <a:t>trình</a:t>
            </a:r>
            <a:endParaRPr lang="en-US" sz="3500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017946"/>
            <a:ext cx="18287996" cy="6309997"/>
          </a:xfrm>
          <a:custGeom>
            <a:avLst/>
            <a:gdLst/>
            <a:ahLst/>
            <a:cxnLst/>
            <a:rect l="l" t="t" r="r" b="b"/>
            <a:pathLst>
              <a:path w="18287996" h="6309997">
                <a:moveTo>
                  <a:pt x="0" y="0"/>
                </a:moveTo>
                <a:lnTo>
                  <a:pt x="18287996" y="0"/>
                </a:lnTo>
                <a:lnTo>
                  <a:pt x="18287996" y="6309997"/>
                </a:lnTo>
                <a:lnTo>
                  <a:pt x="0" y="6309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3000" y="26939"/>
            <a:ext cx="5714996" cy="4125961"/>
          </a:xfrm>
          <a:custGeom>
            <a:avLst/>
            <a:gdLst/>
            <a:ahLst/>
            <a:cxnLst/>
            <a:rect l="l" t="t" r="r" b="b"/>
            <a:pathLst>
              <a:path w="18288000" h="82296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959" b="-9226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6390" y="1806544"/>
            <a:ext cx="13408922" cy="165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57"/>
              </a:lnSpc>
            </a:pPr>
            <a:r>
              <a:rPr lang="en-US" sz="7200" dirty="0">
                <a:solidFill>
                  <a:srgbClr val="3B2F20"/>
                </a:solidFill>
                <a:latin typeface="Montserrat Bold"/>
              </a:rPr>
              <a:t>1.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Lý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do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chọn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đề</a:t>
            </a:r>
            <a:r>
              <a:rPr lang="en-US" sz="72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7200" dirty="0" err="1">
                <a:solidFill>
                  <a:srgbClr val="3B2F20"/>
                </a:solidFill>
                <a:latin typeface="Montserrat Bold"/>
              </a:rPr>
              <a:t>tài</a:t>
            </a:r>
            <a:endParaRPr lang="en-US" sz="7200" dirty="0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9671" y="4838700"/>
            <a:ext cx="7570495" cy="4306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Sự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phổ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biến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của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giáo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trực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tuyến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và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di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động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đã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mở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ra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nhiều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cơ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hội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mới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để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phát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triển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ứng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tập</a:t>
            </a:r>
            <a:endParaRPr lang="en-US" sz="4800" dirty="0">
              <a:solidFill>
                <a:schemeClr val="bg1"/>
              </a:solidFill>
              <a:latin typeface="Cabi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0" y="4838700"/>
            <a:ext cx="7238996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Một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ứng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dụng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hỗ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trợ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môn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toán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giúp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sinh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sinh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viên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tiếp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cận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thông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tin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học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tập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mọi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lúc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mọi</a:t>
            </a:r>
            <a:r>
              <a:rPr lang="en-US" sz="4800" dirty="0">
                <a:solidFill>
                  <a:schemeClr val="bg1"/>
                </a:solidFill>
                <a:latin typeface="Cabin Bold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Cabin Bold"/>
              </a:rPr>
              <a:t>nơi</a:t>
            </a:r>
            <a:endParaRPr lang="en-US" sz="4800" dirty="0">
              <a:solidFill>
                <a:schemeClr val="bg1"/>
              </a:solidFill>
              <a:latin typeface="Cabin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4600" y="532629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4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" y="266700"/>
            <a:ext cx="6324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Chương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trình</a:t>
            </a:r>
            <a:r>
              <a:rPr lang="en-US" sz="4400" b="1" dirty="0" smtClean="0">
                <a:solidFill>
                  <a:srgbClr val="3B2F20"/>
                </a:solidFill>
                <a:latin typeface="Montserrat"/>
              </a:rPr>
              <a:t> </a:t>
            </a:r>
            <a:r>
              <a:rPr lang="en-US" sz="4400" b="1" dirty="0" err="1" smtClean="0">
                <a:solidFill>
                  <a:srgbClr val="3B2F20"/>
                </a:solidFill>
                <a:latin typeface="Montserrat"/>
              </a:rPr>
              <a:t>Gốc</a:t>
            </a:r>
            <a:endParaRPr lang="en-US" sz="4400" b="1" dirty="0">
              <a:solidFill>
                <a:srgbClr val="3B2F20"/>
              </a:solidFill>
              <a:latin typeface="Montserrat"/>
            </a:endParaRPr>
          </a:p>
        </p:txBody>
      </p:sp>
      <p:sp>
        <p:nvSpPr>
          <p:cNvPr id="7" name="AutoShape 7"/>
          <p:cNvSpPr/>
          <p:nvPr/>
        </p:nvSpPr>
        <p:spPr>
          <a:xfrm rot="30635">
            <a:off x="6248294" y="9586912"/>
            <a:ext cx="5344258" cy="0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57200" y="1637407"/>
            <a:ext cx="10058400" cy="8456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vi-VN" sz="3000" dirty="0" smtClean="0"/>
              <a:t>Phân </a:t>
            </a:r>
            <a:r>
              <a:rPr lang="vi-VN" sz="3000" dirty="0"/>
              <a:t>tích đoạn mã gốc:</a:t>
            </a:r>
          </a:p>
          <a:p>
            <a:pPr>
              <a:lnSpc>
                <a:spcPct val="130000"/>
              </a:lnSpc>
            </a:pPr>
            <a:r>
              <a:rPr lang="en-US" sz="3000" dirty="0" smtClean="0"/>
              <a:t>- </a:t>
            </a:r>
            <a:r>
              <a:rPr lang="vi-VN" sz="3000" dirty="0" smtClean="0"/>
              <a:t>Sử </a:t>
            </a:r>
            <a:r>
              <a:rPr lang="vi-VN" sz="3000" dirty="0"/>
              <a:t>dụng thư viện hỗ trợ numpy để tạo ra ma trận A có kích thước 2x2 và ma trận B có kích thước 2x1 bằng câu lệnh np.arr()</a:t>
            </a:r>
          </a:p>
          <a:p>
            <a:pPr>
              <a:lnSpc>
                <a:spcPct val="130000"/>
              </a:lnSpc>
            </a:pPr>
            <a:r>
              <a:rPr lang="en-US" sz="3000" dirty="0" smtClean="0"/>
              <a:t>- </a:t>
            </a:r>
            <a:r>
              <a:rPr lang="vi-VN" sz="3000" dirty="0" smtClean="0"/>
              <a:t>Tính </a:t>
            </a:r>
            <a:r>
              <a:rPr lang="vi-VN" sz="3000" dirty="0"/>
              <a:t>ma trận nghịch đảo của ma trận A bằng cách sử dụng hàm inv từ module linalg của NumPy. Nếu ma trận không khả nghị, mã sẽ raise một lỗi.</a:t>
            </a:r>
          </a:p>
          <a:p>
            <a:pPr>
              <a:lnSpc>
                <a:spcPct val="130000"/>
              </a:lnSpc>
            </a:pPr>
            <a:r>
              <a:rPr lang="en-US" sz="3000" dirty="0" smtClean="0"/>
              <a:t>- </a:t>
            </a:r>
            <a:r>
              <a:rPr lang="vi-VN" sz="3000" dirty="0" smtClean="0"/>
              <a:t>In </a:t>
            </a:r>
            <a:r>
              <a:rPr lang="vi-VN" sz="3000" dirty="0"/>
              <a:t>ra ma trận A, B, B1</a:t>
            </a:r>
          </a:p>
          <a:p>
            <a:pPr>
              <a:lnSpc>
                <a:spcPct val="130000"/>
              </a:lnSpc>
            </a:pPr>
            <a:r>
              <a:rPr lang="en-US" sz="3000" dirty="0" smtClean="0"/>
              <a:t>- </a:t>
            </a:r>
            <a:r>
              <a:rPr lang="vi-VN" sz="3000" dirty="0" smtClean="0"/>
              <a:t>Tính </a:t>
            </a:r>
            <a:r>
              <a:rPr lang="vi-VN" sz="3000" dirty="0"/>
              <a:t>tích vô hướng (dot product) giữa ma trận nghịch đảo của A và ma trận cột B để tìm nghiệm của hệ phương trình tuyến tính Ax = B bằng lệnh np.dot()</a:t>
            </a:r>
          </a:p>
          <a:p>
            <a:pPr>
              <a:lnSpc>
                <a:spcPct val="130000"/>
              </a:lnSpc>
            </a:pPr>
            <a:r>
              <a:rPr lang="en-US" sz="3000" dirty="0" smtClean="0"/>
              <a:t>- </a:t>
            </a:r>
            <a:r>
              <a:rPr lang="vi-VN" sz="3000" dirty="0" smtClean="0"/>
              <a:t>In </a:t>
            </a:r>
            <a:r>
              <a:rPr lang="vi-VN" sz="3000" dirty="0"/>
              <a:t>ra nghiệm của hệ và 2 chuỗi 'lam thu' và 'aaaaaaaaaaaaaaaaaaaaaaaa'.</a:t>
            </a:r>
          </a:p>
          <a:p>
            <a:pPr algn="just">
              <a:lnSpc>
                <a:spcPts val="5147"/>
              </a:lnSpc>
            </a:pPr>
            <a:endParaRPr lang="en-US" sz="2500" dirty="0">
              <a:solidFill>
                <a:srgbClr val="3B2F20"/>
              </a:solidFill>
              <a:latin typeface="Cabi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454" y="3162300"/>
            <a:ext cx="742101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0"/>
            <a:ext cx="15506700" cy="10287000"/>
            <a:chOff x="0" y="0"/>
            <a:chExt cx="1134830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48339" cy="13716000"/>
            </a:xfrm>
            <a:custGeom>
              <a:avLst/>
              <a:gdLst/>
              <a:ahLst/>
              <a:cxnLst/>
              <a:rect l="l" t="t" r="r" b="b"/>
              <a:pathLst>
                <a:path w="11348339" h="13716000">
                  <a:moveTo>
                    <a:pt x="0" y="0"/>
                  </a:moveTo>
                  <a:lnTo>
                    <a:pt x="11348339" y="0"/>
                  </a:lnTo>
                  <a:lnTo>
                    <a:pt x="113483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750521" y="363184"/>
            <a:ext cx="7767825" cy="1171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4200" b="1" dirty="0" smtClean="0">
                <a:solidFill>
                  <a:srgbClr val="3B2F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CẢI TIẾN CHƯƠNG TRÌNH</a:t>
            </a:r>
            <a:endParaRPr lang="en-US" sz="4200" b="1" dirty="0">
              <a:solidFill>
                <a:srgbClr val="3B2F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9200" y="1819513"/>
            <a:ext cx="141732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0919" lvl="2" algn="l">
              <a:lnSpc>
                <a:spcPct val="150000"/>
              </a:lnSpc>
            </a:pP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*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Cải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tiến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Thiết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kế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ứng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dụng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hỗ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trợ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môn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: </a:t>
            </a: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tích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tích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phân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đạo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hàm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giới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hạn</a:t>
            </a:r>
            <a:r>
              <a:rPr lang="en-US" sz="3000" dirty="0">
                <a:solidFill>
                  <a:srgbClr val="3B2F20"/>
                </a:solidFill>
                <a:latin typeface="Cabin"/>
              </a:rPr>
              <a:t>,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khai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triển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rút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gọn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.</a:t>
            </a:r>
          </a:p>
          <a:p>
            <a:pPr marL="952419" lvl="2" indent="-571500" algn="l">
              <a:lnSpc>
                <a:spcPct val="150000"/>
              </a:lnSpc>
              <a:buFontTx/>
              <a:buChar char="-"/>
            </a:pP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: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hệ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bậc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ma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trận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xem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lịch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sử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,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cho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nhập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000" dirty="0" err="1" smtClean="0">
                <a:solidFill>
                  <a:srgbClr val="3B2F20"/>
                </a:solidFill>
                <a:latin typeface="Cabin"/>
              </a:rPr>
              <a:t>trình</a:t>
            </a:r>
            <a:r>
              <a:rPr lang="en-US" sz="3000" dirty="0" smtClean="0">
                <a:solidFill>
                  <a:srgbClr val="3B2F20"/>
                </a:solidFill>
                <a:latin typeface="Cabin"/>
              </a:rPr>
              <a:t>.</a:t>
            </a:r>
            <a:endParaRPr lang="en-US" sz="3000" dirty="0" smtClean="0">
              <a:solidFill>
                <a:srgbClr val="3B2F20"/>
              </a:solidFill>
              <a:latin typeface="Cabi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810160"/>
            <a:ext cx="12228418" cy="50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2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78" y="4345795"/>
            <a:ext cx="11226440" cy="5941205"/>
            <a:chOff x="0" y="0"/>
            <a:chExt cx="14968587" cy="79216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68545" cy="7921541"/>
            </a:xfrm>
            <a:custGeom>
              <a:avLst/>
              <a:gdLst/>
              <a:ahLst/>
              <a:cxnLst/>
              <a:rect l="l" t="t" r="r" b="b"/>
              <a:pathLst>
                <a:path w="14968545" h="7921541">
                  <a:moveTo>
                    <a:pt x="0" y="0"/>
                  </a:moveTo>
                  <a:lnTo>
                    <a:pt x="14968545" y="0"/>
                  </a:lnTo>
                  <a:lnTo>
                    <a:pt x="14968545" y="7921541"/>
                  </a:lnTo>
                  <a:lnTo>
                    <a:pt x="0" y="7921541"/>
                  </a:lnTo>
                  <a:close/>
                </a:path>
              </a:pathLst>
            </a:custGeom>
            <a:solidFill>
              <a:srgbClr val="CFC4B2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1907799" y="8544933"/>
            <a:ext cx="693691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394296" y="0"/>
            <a:ext cx="7840922" cy="4345795"/>
          </a:xfrm>
          <a:custGeom>
            <a:avLst/>
            <a:gdLst/>
            <a:ahLst/>
            <a:cxnLst/>
            <a:rect l="l" t="t" r="r" b="b"/>
            <a:pathLst>
              <a:path w="7840922" h="4345795">
                <a:moveTo>
                  <a:pt x="0" y="0"/>
                </a:moveTo>
                <a:lnTo>
                  <a:pt x="7840922" y="0"/>
                </a:lnTo>
                <a:lnTo>
                  <a:pt x="7840922" y="4345795"/>
                </a:lnTo>
                <a:lnTo>
                  <a:pt x="0" y="434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44" t="-9358" r="-2764" b="-15970"/>
            </a:stretch>
          </a:blipFill>
        </p:spPr>
      </p:sp>
      <p:sp>
        <p:nvSpPr>
          <p:cNvPr id="6" name="Freeform 6"/>
          <p:cNvSpPr/>
          <p:nvPr/>
        </p:nvSpPr>
        <p:spPr>
          <a:xfrm rot="5400000">
            <a:off x="9613720" y="1612720"/>
            <a:ext cx="10287000" cy="7061560"/>
          </a:xfrm>
          <a:custGeom>
            <a:avLst/>
            <a:gdLst/>
            <a:ahLst/>
            <a:cxnLst/>
            <a:rect l="l" t="t" r="r" b="b"/>
            <a:pathLst>
              <a:path w="10287000" h="7061560">
                <a:moveTo>
                  <a:pt x="0" y="0"/>
                </a:moveTo>
                <a:lnTo>
                  <a:pt x="10287000" y="0"/>
                </a:lnTo>
                <a:lnTo>
                  <a:pt x="10287000" y="7061560"/>
                </a:lnTo>
                <a:lnTo>
                  <a:pt x="0" y="7061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45" r="-186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3066" y="663454"/>
            <a:ext cx="3045536" cy="3018888"/>
          </a:xfrm>
          <a:custGeom>
            <a:avLst/>
            <a:gdLst/>
            <a:ahLst/>
            <a:cxnLst/>
            <a:rect l="l" t="t" r="r" b="b"/>
            <a:pathLst>
              <a:path w="3045536" h="3018888">
                <a:moveTo>
                  <a:pt x="0" y="0"/>
                </a:moveTo>
                <a:lnTo>
                  <a:pt x="3045536" y="0"/>
                </a:lnTo>
                <a:lnTo>
                  <a:pt x="3045536" y="3018888"/>
                </a:lnTo>
                <a:lnTo>
                  <a:pt x="0" y="30188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962525"/>
            <a:ext cx="8695109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500">
                <a:solidFill>
                  <a:srgbClr val="3B2F20"/>
                </a:solidFill>
                <a:latin typeface="Montserrat Bold"/>
              </a:rPr>
              <a:t>2. CÁC THƯ VIỆN SỬ DỤNG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813" r="-8081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4365" r="-15" b="-8708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77247" y="2737201"/>
            <a:ext cx="7354252" cy="7286145"/>
            <a:chOff x="0" y="0"/>
            <a:chExt cx="9805669" cy="97148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805615" cy="9714826"/>
            </a:xfrm>
            <a:custGeom>
              <a:avLst/>
              <a:gdLst/>
              <a:ahLst/>
              <a:cxnLst/>
              <a:rect l="l" t="t" r="r" b="b"/>
              <a:pathLst>
                <a:path w="9805615" h="9714826">
                  <a:moveTo>
                    <a:pt x="0" y="0"/>
                  </a:moveTo>
                  <a:lnTo>
                    <a:pt x="9805615" y="0"/>
                  </a:lnTo>
                  <a:lnTo>
                    <a:pt x="9805615" y="9714826"/>
                  </a:lnTo>
                  <a:lnTo>
                    <a:pt x="0" y="9714826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029888" y="2737201"/>
            <a:ext cx="9753196" cy="7286145"/>
            <a:chOff x="0" y="0"/>
            <a:chExt cx="13004262" cy="9714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04191" cy="9714826"/>
            </a:xfrm>
            <a:custGeom>
              <a:avLst/>
              <a:gdLst/>
              <a:ahLst/>
              <a:cxnLst/>
              <a:rect l="l" t="t" r="r" b="b"/>
              <a:pathLst>
                <a:path w="13004191" h="9714826">
                  <a:moveTo>
                    <a:pt x="0" y="0"/>
                  </a:moveTo>
                  <a:lnTo>
                    <a:pt x="13004191" y="0"/>
                  </a:lnTo>
                  <a:lnTo>
                    <a:pt x="13004191" y="9714826"/>
                  </a:lnTo>
                  <a:lnTo>
                    <a:pt x="0" y="9714826"/>
                  </a:lnTo>
                  <a:close/>
                </a:path>
              </a:pathLst>
            </a:custGeom>
            <a:solidFill>
              <a:srgbClr val="FFFEF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79601" y="146685"/>
            <a:ext cx="10728798" cy="156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9000">
                <a:solidFill>
                  <a:srgbClr val="3B2F20"/>
                </a:solidFill>
                <a:latin typeface="Montserrat"/>
              </a:rPr>
              <a:t>Thư viện NumPy</a:t>
            </a:r>
          </a:p>
        </p:txBody>
      </p:sp>
      <p:sp>
        <p:nvSpPr>
          <p:cNvPr id="9" name="Freeform 9"/>
          <p:cNvSpPr/>
          <p:nvPr/>
        </p:nvSpPr>
        <p:spPr>
          <a:xfrm>
            <a:off x="10142036" y="2086681"/>
            <a:ext cx="6051346" cy="1301039"/>
          </a:xfrm>
          <a:custGeom>
            <a:avLst/>
            <a:gdLst/>
            <a:ahLst/>
            <a:cxnLst/>
            <a:rect l="l" t="t" r="r" b="b"/>
            <a:pathLst>
              <a:path w="6051346" h="1301039">
                <a:moveTo>
                  <a:pt x="0" y="0"/>
                </a:moveTo>
                <a:lnTo>
                  <a:pt x="6051347" y="0"/>
                </a:lnTo>
                <a:lnTo>
                  <a:pt x="6051347" y="1301040"/>
                </a:lnTo>
                <a:lnTo>
                  <a:pt x="0" y="130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2086681"/>
            <a:ext cx="6051346" cy="1301039"/>
          </a:xfrm>
          <a:custGeom>
            <a:avLst/>
            <a:gdLst/>
            <a:ahLst/>
            <a:cxnLst/>
            <a:rect l="l" t="t" r="r" b="b"/>
            <a:pathLst>
              <a:path w="6051346" h="1301039">
                <a:moveTo>
                  <a:pt x="0" y="0"/>
                </a:moveTo>
                <a:lnTo>
                  <a:pt x="6051346" y="0"/>
                </a:lnTo>
                <a:lnTo>
                  <a:pt x="6051346" y="1301040"/>
                </a:lnTo>
                <a:lnTo>
                  <a:pt x="0" y="1301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0307" y="2418113"/>
            <a:ext cx="5458588" cy="54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999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KHÁI NIỆM</a:t>
            </a:r>
            <a:endParaRPr lang="en-US" sz="3999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642458" y="2520143"/>
            <a:ext cx="545858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999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CHỨC NĂNG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7247" y="4338364"/>
            <a:ext cx="6988851" cy="491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784" lvl="1" indent="-423892" algn="just">
              <a:lnSpc>
                <a:spcPts val="5497"/>
              </a:lnSpc>
              <a:buFont typeface="Arial"/>
              <a:buChar char="•"/>
            </a:pP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NumPy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là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viết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tắt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 smtClean="0">
                <a:solidFill>
                  <a:srgbClr val="000000"/>
                </a:solidFill>
                <a:latin typeface="Times New Roman"/>
              </a:rPr>
              <a:t>của</a:t>
            </a:r>
            <a:r>
              <a:rPr lang="en-US" sz="3926" dirty="0" smtClean="0">
                <a:solidFill>
                  <a:srgbClr val="000000"/>
                </a:solidFill>
                <a:latin typeface="Times New Roman"/>
              </a:rPr>
              <a:t>        “Numerical  Python”.</a:t>
            </a:r>
            <a:endParaRPr lang="en-US" sz="3926" dirty="0">
              <a:solidFill>
                <a:srgbClr val="000000"/>
              </a:solidFill>
              <a:latin typeface="Times New Roman"/>
            </a:endParaRPr>
          </a:p>
          <a:p>
            <a:pPr marL="847784" lvl="1" indent="-423892" algn="just">
              <a:lnSpc>
                <a:spcPts val="5497"/>
              </a:lnSpc>
              <a:buFont typeface="Arial"/>
              <a:buChar char="•"/>
            </a:pP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Cung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cấp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đối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tượng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(array)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nhanh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và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linh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hoạt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để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thực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hiện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học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dữ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liệu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9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9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>
              <a:lnSpc>
                <a:spcPts val="5497"/>
              </a:lnSpc>
            </a:pPr>
            <a:endParaRPr lang="en-US" sz="3926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08705" y="4085263"/>
            <a:ext cx="9442337" cy="662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Lưu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trữ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và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xử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lý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dữ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liệu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nhanh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chóng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thông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qua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đa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chiều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Học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Hỗ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trợ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cơ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bản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như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cộng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trừ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nhân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chia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marL="804605" lvl="1" indent="-402303" algn="just">
              <a:lnSpc>
                <a:spcPts val="5217"/>
              </a:lnSpc>
              <a:buFont typeface="Arial"/>
              <a:buChar char="•"/>
            </a:pP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Đại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Hỗ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trợ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các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phép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toán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đại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số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trên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mảng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như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nhân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ma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trận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giải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hệ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phương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trình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tuyến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3726" dirty="0" err="1">
                <a:solidFill>
                  <a:srgbClr val="000000"/>
                </a:solidFill>
                <a:latin typeface="Times New Roman"/>
              </a:rPr>
              <a:t>tính</a:t>
            </a:r>
            <a:r>
              <a:rPr lang="en-US" sz="3726" dirty="0">
                <a:solidFill>
                  <a:srgbClr val="000000"/>
                </a:solidFill>
                <a:latin typeface="Times New Roman"/>
              </a:rPr>
              <a:t>.</a:t>
            </a:r>
          </a:p>
          <a:p>
            <a:pPr algn="just">
              <a:lnSpc>
                <a:spcPts val="5217"/>
              </a:lnSpc>
            </a:pPr>
            <a:endParaRPr lang="en-US" sz="3726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365" r="-15" b="-8708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8473" y="1343533"/>
            <a:ext cx="8115300" cy="8104886"/>
          </a:xfrm>
          <a:custGeom>
            <a:avLst/>
            <a:gdLst/>
            <a:ahLst/>
            <a:cxnLst/>
            <a:rect l="l" t="t" r="r" b="b"/>
            <a:pathLst>
              <a:path w="8115300" h="8104886">
                <a:moveTo>
                  <a:pt x="0" y="0"/>
                </a:moveTo>
                <a:lnTo>
                  <a:pt x="8115300" y="0"/>
                </a:lnTo>
                <a:lnTo>
                  <a:pt x="8115300" y="8104886"/>
                </a:lnTo>
                <a:lnTo>
                  <a:pt x="0" y="8104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1" r="-3320" b="-4237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605789" y="238633"/>
            <a:ext cx="565351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000" dirty="0" err="1">
                <a:solidFill>
                  <a:srgbClr val="3B2F20"/>
                </a:solidFill>
                <a:latin typeface="Montserrat Bold"/>
              </a:rPr>
              <a:t>Khái</a:t>
            </a:r>
            <a:r>
              <a:rPr lang="en-US" sz="4000" dirty="0">
                <a:solidFill>
                  <a:srgbClr val="3B2F20"/>
                </a:solidFill>
                <a:latin typeface="Montserrat Bold"/>
              </a:rPr>
              <a:t> </a:t>
            </a:r>
            <a:r>
              <a:rPr lang="en-US" sz="4000" dirty="0" err="1">
                <a:solidFill>
                  <a:srgbClr val="3B2F20"/>
                </a:solidFill>
                <a:latin typeface="Montserrat Bold"/>
              </a:rPr>
              <a:t>niệm</a:t>
            </a:r>
            <a:endParaRPr lang="en-US" sz="4000" dirty="0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605789" y="4419663"/>
            <a:ext cx="5691613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999">
                <a:solidFill>
                  <a:srgbClr val="3B2F20"/>
                </a:solidFill>
                <a:latin typeface="Montserrat Bold"/>
              </a:rPr>
              <a:t>Chức năng</a:t>
            </a:r>
          </a:p>
          <a:p>
            <a:pPr algn="ctr">
              <a:lnSpc>
                <a:spcPts val="7200"/>
              </a:lnSpc>
            </a:pPr>
            <a:endParaRPr lang="en-US" sz="3999">
              <a:solidFill>
                <a:srgbClr val="3B2F20"/>
              </a:solidFill>
              <a:latin typeface="Montserrat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0" y="-144661"/>
            <a:ext cx="10751424" cy="3230761"/>
          </a:xfrm>
          <a:custGeom>
            <a:avLst/>
            <a:gdLst/>
            <a:ahLst/>
            <a:cxnLst/>
            <a:rect l="l" t="t" r="r" b="b"/>
            <a:pathLst>
              <a:path w="10751424" h="3230761">
                <a:moveTo>
                  <a:pt x="0" y="0"/>
                </a:moveTo>
                <a:lnTo>
                  <a:pt x="10751424" y="0"/>
                </a:lnTo>
                <a:lnTo>
                  <a:pt x="10751424" y="3230761"/>
                </a:lnTo>
                <a:lnTo>
                  <a:pt x="0" y="3230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047822" y="1648997"/>
            <a:ext cx="6655137" cy="320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SymPy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một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thư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viện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(symbolic)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trong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Python.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>
                <a:solidFill>
                  <a:srgbClr val="3B2F20"/>
                </a:solidFill>
                <a:latin typeface="Cabin"/>
              </a:rPr>
              <a:t>Cho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diễn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xử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lý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với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21393" y="5615050"/>
            <a:ext cx="7946098" cy="514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Toán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Ký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Tự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Giải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Phương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Trình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Đại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Số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Tuyến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Đạo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Hàm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Nguyên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Hàm</a:t>
            </a:r>
            <a:endParaRPr lang="en-US" sz="3299" dirty="0">
              <a:solidFill>
                <a:srgbClr val="3B2F20"/>
              </a:solidFill>
              <a:latin typeface="Cabin"/>
            </a:endParaRP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Phép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Tính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và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Giới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Thiệu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Diễn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Hình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Học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</a:p>
          <a:p>
            <a:pPr marL="712467" lvl="1" indent="-356233" algn="just">
              <a:lnSpc>
                <a:spcPts val="5147"/>
              </a:lnSpc>
              <a:buFont typeface="Arial"/>
              <a:buChar char="•"/>
            </a:pPr>
            <a:r>
              <a:rPr lang="en-US" sz="3299" dirty="0" err="1">
                <a:solidFill>
                  <a:srgbClr val="3B2F20"/>
                </a:solidFill>
                <a:latin typeface="Cabin"/>
              </a:rPr>
              <a:t>Tối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Ưu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Hóa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Biểu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 </a:t>
            </a:r>
            <a:r>
              <a:rPr lang="en-US" sz="3299" dirty="0" err="1">
                <a:solidFill>
                  <a:srgbClr val="3B2F20"/>
                </a:solidFill>
                <a:latin typeface="Cabin"/>
              </a:rPr>
              <a:t>Thức</a:t>
            </a:r>
            <a:r>
              <a:rPr lang="en-US" sz="3299" dirty="0">
                <a:solidFill>
                  <a:srgbClr val="3B2F20"/>
                </a:solidFill>
                <a:latin typeface="Cabin"/>
              </a:rPr>
              <a:t>.</a:t>
            </a:r>
          </a:p>
          <a:p>
            <a:pPr algn="just">
              <a:lnSpc>
                <a:spcPts val="5147"/>
              </a:lnSpc>
            </a:pPr>
            <a:endParaRPr lang="en-US" sz="3299" dirty="0">
              <a:solidFill>
                <a:srgbClr val="3B2F20"/>
              </a:solidFill>
              <a:latin typeface="Cab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25256" y="591058"/>
            <a:ext cx="8018744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7500">
                <a:solidFill>
                  <a:srgbClr val="3B2F20"/>
                </a:solidFill>
                <a:latin typeface="Montserrat"/>
              </a:rPr>
              <a:t>Thư viện SymPy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751544" y="1446907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624501" y="4446594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0583290" y="5415026"/>
            <a:ext cx="7584201" cy="47625"/>
          </a:xfrm>
          <a:prstGeom prst="line">
            <a:avLst/>
          </a:prstGeom>
          <a:ln w="38100" cap="rnd">
            <a:solidFill>
              <a:srgbClr val="3B2F2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980</Words>
  <Application>Microsoft Office PowerPoint</Application>
  <PresentationFormat>Custom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Montserrat</vt:lpstr>
      <vt:lpstr>Calibri</vt:lpstr>
      <vt:lpstr>Cabin Bold</vt:lpstr>
      <vt:lpstr>Times New Roman</vt:lpstr>
      <vt:lpstr>Arial</vt:lpstr>
      <vt:lpstr>Montserrat Bold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Minimalistic Floral Pretty Portfolio Presentation.pptx</dc:title>
  <cp:lastModifiedBy>thu phuong</cp:lastModifiedBy>
  <cp:revision>21</cp:revision>
  <dcterms:created xsi:type="dcterms:W3CDTF">2006-08-16T00:00:00Z</dcterms:created>
  <dcterms:modified xsi:type="dcterms:W3CDTF">2023-12-28T07:22:27Z</dcterms:modified>
  <dc:identifier>DAF4JsqX3dI</dc:identifier>
</cp:coreProperties>
</file>